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6972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4" name="Text 2"/>
          <p:cNvSpPr/>
          <p:nvPr/>
        </p:nvSpPr>
        <p:spPr>
          <a:xfrm>
            <a:off x="833199" y="1246227"/>
            <a:ext cx="7477601" cy="1666399"/>
          </a:xfrm>
          <a:prstGeom prst="rect">
            <a:avLst/>
          </a:prstGeom>
          <a:noFill/>
          <a:ln/>
        </p:spPr>
        <p:txBody>
          <a:bodyPr wrap="square" rtlCol="0" anchor="t"/>
          <a:lstStyle/>
          <a:p>
            <a:pPr marL="0" indent="0">
              <a:lnSpc>
                <a:spcPts val="6561"/>
              </a:lnSpc>
              <a:buNone/>
            </a:pPr>
            <a:r>
              <a:rPr lang="en-US" sz="5249" b="1" dirty="0">
                <a:solidFill>
                  <a:srgbClr val="FF726D"/>
                </a:solidFill>
                <a:latin typeface="Inconsolata" pitchFamily="34" charset="0"/>
                <a:ea typeface="Inconsolata" pitchFamily="34" charset="-122"/>
                <a:cs typeface="Inconsolata" pitchFamily="34" charset="-120"/>
              </a:rPr>
              <a:t>Smart LED Notice Board with Wifi Module</a:t>
            </a:r>
            <a:endParaRPr lang="en-US" sz="5249" dirty="0"/>
          </a:p>
        </p:txBody>
      </p:sp>
      <p:sp>
        <p:nvSpPr>
          <p:cNvPr id="5" name="Text 3"/>
          <p:cNvSpPr/>
          <p:nvPr/>
        </p:nvSpPr>
        <p:spPr>
          <a:xfrm>
            <a:off x="833199" y="3245882"/>
            <a:ext cx="7477601"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Learn all about the exciting technology of a smart LED notice board with wifi module and how it can revolutionize your daily operations.</a:t>
            </a:r>
            <a:endParaRPr lang="en-US" sz="1750" dirty="0"/>
          </a:p>
        </p:txBody>
      </p:sp>
      <p:sp>
        <p:nvSpPr>
          <p:cNvPr id="6" name="Text 4"/>
          <p:cNvSpPr/>
          <p:nvPr/>
        </p:nvSpPr>
        <p:spPr>
          <a:xfrm>
            <a:off x="833199" y="4206597"/>
            <a:ext cx="7477601" cy="355402"/>
          </a:xfrm>
          <a:prstGeom prst="rect">
            <a:avLst/>
          </a:prstGeom>
          <a:noFill/>
          <a:ln/>
        </p:spPr>
        <p:txBody>
          <a:bodyPr wrap="non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Team mates:</a:t>
            </a:r>
            <a:endParaRPr lang="en-US" sz="1750" dirty="0"/>
          </a:p>
        </p:txBody>
      </p:sp>
      <p:sp>
        <p:nvSpPr>
          <p:cNvPr id="7" name="Text 5"/>
          <p:cNvSpPr/>
          <p:nvPr/>
        </p:nvSpPr>
        <p:spPr>
          <a:xfrm>
            <a:off x="833199" y="4811911"/>
            <a:ext cx="7477601" cy="355402"/>
          </a:xfrm>
          <a:prstGeom prst="rect">
            <a:avLst/>
          </a:prstGeom>
          <a:noFill/>
          <a:ln/>
        </p:spPr>
        <p:txBody>
          <a:bodyPr wrap="non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L.Chetan harsha-21030</a:t>
            </a:r>
            <a:endParaRPr lang="en-US" sz="1750" dirty="0"/>
          </a:p>
        </p:txBody>
      </p:sp>
      <p:sp>
        <p:nvSpPr>
          <p:cNvPr id="8" name="Text 6"/>
          <p:cNvSpPr/>
          <p:nvPr/>
        </p:nvSpPr>
        <p:spPr>
          <a:xfrm>
            <a:off x="833199" y="5417225"/>
            <a:ext cx="7477601" cy="355402"/>
          </a:xfrm>
          <a:prstGeom prst="rect">
            <a:avLst/>
          </a:prstGeom>
          <a:noFill/>
          <a:ln/>
        </p:spPr>
        <p:txBody>
          <a:bodyPr wrap="non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Ch.Chandra shekhar-21011</a:t>
            </a:r>
            <a:endParaRPr lang="en-US" sz="1750" dirty="0"/>
          </a:p>
        </p:txBody>
      </p:sp>
      <p:sp>
        <p:nvSpPr>
          <p:cNvPr id="9" name="Text 7"/>
          <p:cNvSpPr/>
          <p:nvPr/>
        </p:nvSpPr>
        <p:spPr>
          <a:xfrm>
            <a:off x="833199" y="6022538"/>
            <a:ext cx="7477601" cy="355402"/>
          </a:xfrm>
          <a:prstGeom prst="rect">
            <a:avLst/>
          </a:prstGeom>
          <a:noFill/>
          <a:ln/>
        </p:spPr>
        <p:txBody>
          <a:bodyPr wrap="non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Barath-21009</a:t>
            </a:r>
            <a:endParaRPr lang="en-US" sz="1750" dirty="0"/>
          </a:p>
        </p:txBody>
      </p:sp>
      <p:sp>
        <p:nvSpPr>
          <p:cNvPr id="10" name="Text 8"/>
          <p:cNvSpPr/>
          <p:nvPr/>
        </p:nvSpPr>
        <p:spPr>
          <a:xfrm>
            <a:off x="833199" y="6627852"/>
            <a:ext cx="7477601" cy="355402"/>
          </a:xfrm>
          <a:prstGeom prst="rect">
            <a:avLst/>
          </a:prstGeom>
          <a:noFill/>
          <a:ln/>
        </p:spPr>
        <p:txBody>
          <a:bodyPr wrap="non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K.Gnaneswar-21029</a:t>
            </a:r>
            <a:endParaRPr lang="en-US" sz="1750" dirty="0"/>
          </a:p>
        </p:txBody>
      </p:sp>
      <p:pic>
        <p:nvPicPr>
          <p:cNvPr id="11"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txBody>
          <a:bodyPr/>
          <a:lstStyle/>
          <a:p>
            <a:endParaRPr lang="en-IN"/>
          </a:p>
        </p:txBody>
      </p:sp>
      <p:sp>
        <p:nvSpPr>
          <p:cNvPr id="6" name="Text 3"/>
          <p:cNvSpPr/>
          <p:nvPr/>
        </p:nvSpPr>
        <p:spPr>
          <a:xfrm>
            <a:off x="2037993" y="1604367"/>
            <a:ext cx="444388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Key Features</a:t>
            </a:r>
            <a:endParaRPr lang="en-US" sz="4374" dirty="0"/>
          </a:p>
        </p:txBody>
      </p:sp>
      <p:sp>
        <p:nvSpPr>
          <p:cNvPr id="7" name="Shape 4"/>
          <p:cNvSpPr/>
          <p:nvPr/>
        </p:nvSpPr>
        <p:spPr>
          <a:xfrm>
            <a:off x="2037993" y="2805589"/>
            <a:ext cx="499943" cy="499943"/>
          </a:xfrm>
          <a:prstGeom prst="roundRect">
            <a:avLst>
              <a:gd name="adj" fmla="val 13333"/>
            </a:avLst>
          </a:prstGeom>
          <a:solidFill>
            <a:srgbClr val="312140"/>
          </a:solidFill>
          <a:ln/>
        </p:spPr>
        <p:txBody>
          <a:bodyPr/>
          <a:lstStyle/>
          <a:p>
            <a:endParaRPr lang="en-IN"/>
          </a:p>
        </p:txBody>
      </p:sp>
      <p:sp>
        <p:nvSpPr>
          <p:cNvPr id="8" name="Text 5"/>
          <p:cNvSpPr/>
          <p:nvPr/>
        </p:nvSpPr>
        <p:spPr>
          <a:xfrm>
            <a:off x="2204085" y="2847261"/>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9" name="Text 6"/>
          <p:cNvSpPr/>
          <p:nvPr/>
        </p:nvSpPr>
        <p:spPr>
          <a:xfrm>
            <a:off x="2760107" y="2881908"/>
            <a:ext cx="23317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Remote management</a:t>
            </a:r>
            <a:endParaRPr lang="en-US" sz="2187" dirty="0"/>
          </a:p>
        </p:txBody>
      </p:sp>
      <p:sp>
        <p:nvSpPr>
          <p:cNvPr id="10" name="Text 7"/>
          <p:cNvSpPr/>
          <p:nvPr/>
        </p:nvSpPr>
        <p:spPr>
          <a:xfrm>
            <a:off x="2760107" y="3451265"/>
            <a:ext cx="4444008"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Efficiently manage and schedule your messages without having to be in the same place as the notice board.</a:t>
            </a:r>
            <a:endParaRPr lang="en-US" sz="1750" dirty="0"/>
          </a:p>
        </p:txBody>
      </p:sp>
      <p:sp>
        <p:nvSpPr>
          <p:cNvPr id="11" name="Shape 8"/>
          <p:cNvSpPr/>
          <p:nvPr/>
        </p:nvSpPr>
        <p:spPr>
          <a:xfrm>
            <a:off x="7426285" y="2805589"/>
            <a:ext cx="499943" cy="499943"/>
          </a:xfrm>
          <a:prstGeom prst="roundRect">
            <a:avLst>
              <a:gd name="adj" fmla="val 13333"/>
            </a:avLst>
          </a:prstGeom>
          <a:solidFill>
            <a:srgbClr val="312140"/>
          </a:solidFill>
          <a:ln/>
        </p:spPr>
        <p:txBody>
          <a:bodyPr/>
          <a:lstStyle/>
          <a:p>
            <a:endParaRPr lang="en-IN"/>
          </a:p>
        </p:txBody>
      </p:sp>
      <p:sp>
        <p:nvSpPr>
          <p:cNvPr id="12" name="Text 9"/>
          <p:cNvSpPr/>
          <p:nvPr/>
        </p:nvSpPr>
        <p:spPr>
          <a:xfrm>
            <a:off x="7592378" y="2847261"/>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3" name="Text 10"/>
          <p:cNvSpPr/>
          <p:nvPr/>
        </p:nvSpPr>
        <p:spPr>
          <a:xfrm>
            <a:off x="8148399" y="2881908"/>
            <a:ext cx="329184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Multiple display options</a:t>
            </a:r>
            <a:endParaRPr lang="en-US" sz="2187" dirty="0"/>
          </a:p>
        </p:txBody>
      </p:sp>
      <p:sp>
        <p:nvSpPr>
          <p:cNvPr id="14" name="Text 11"/>
          <p:cNvSpPr/>
          <p:nvPr/>
        </p:nvSpPr>
        <p:spPr>
          <a:xfrm>
            <a:off x="8148399" y="3451265"/>
            <a:ext cx="4444008"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Make your messages stand out with varying font and display options.</a:t>
            </a:r>
            <a:endParaRPr lang="en-US" sz="1750" dirty="0"/>
          </a:p>
        </p:txBody>
      </p:sp>
      <p:sp>
        <p:nvSpPr>
          <p:cNvPr id="15" name="Shape 12"/>
          <p:cNvSpPr/>
          <p:nvPr/>
        </p:nvSpPr>
        <p:spPr>
          <a:xfrm>
            <a:off x="2037993" y="4913233"/>
            <a:ext cx="499943" cy="499943"/>
          </a:xfrm>
          <a:prstGeom prst="roundRect">
            <a:avLst>
              <a:gd name="adj" fmla="val 13333"/>
            </a:avLst>
          </a:prstGeom>
          <a:solidFill>
            <a:srgbClr val="312140"/>
          </a:solidFill>
          <a:ln/>
        </p:spPr>
        <p:txBody>
          <a:bodyPr/>
          <a:lstStyle/>
          <a:p>
            <a:endParaRPr lang="en-IN"/>
          </a:p>
        </p:txBody>
      </p:sp>
      <p:sp>
        <p:nvSpPr>
          <p:cNvPr id="16" name="Text 13"/>
          <p:cNvSpPr/>
          <p:nvPr/>
        </p:nvSpPr>
        <p:spPr>
          <a:xfrm>
            <a:off x="2204085" y="4954905"/>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7" name="Text 14"/>
          <p:cNvSpPr/>
          <p:nvPr/>
        </p:nvSpPr>
        <p:spPr>
          <a:xfrm>
            <a:off x="2760107" y="4989552"/>
            <a:ext cx="23317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Real-time updates</a:t>
            </a:r>
            <a:endParaRPr lang="en-US" sz="2187" dirty="0"/>
          </a:p>
        </p:txBody>
      </p:sp>
      <p:sp>
        <p:nvSpPr>
          <p:cNvPr id="18" name="Text 15"/>
          <p:cNvSpPr/>
          <p:nvPr/>
        </p:nvSpPr>
        <p:spPr>
          <a:xfrm>
            <a:off x="2760107" y="5558909"/>
            <a:ext cx="4444008"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Keep your messages current and up-to-date with automatic updates through WiFi module.</a:t>
            </a:r>
            <a:endParaRPr lang="en-US" sz="1750" dirty="0"/>
          </a:p>
        </p:txBody>
      </p:sp>
      <p:sp>
        <p:nvSpPr>
          <p:cNvPr id="19" name="Shape 16"/>
          <p:cNvSpPr/>
          <p:nvPr/>
        </p:nvSpPr>
        <p:spPr>
          <a:xfrm>
            <a:off x="7426285" y="4913233"/>
            <a:ext cx="499943" cy="499943"/>
          </a:xfrm>
          <a:prstGeom prst="roundRect">
            <a:avLst>
              <a:gd name="adj" fmla="val 13333"/>
            </a:avLst>
          </a:prstGeom>
          <a:solidFill>
            <a:srgbClr val="312140"/>
          </a:solidFill>
          <a:ln/>
        </p:spPr>
        <p:txBody>
          <a:bodyPr/>
          <a:lstStyle/>
          <a:p>
            <a:endParaRPr lang="en-IN"/>
          </a:p>
        </p:txBody>
      </p:sp>
      <p:sp>
        <p:nvSpPr>
          <p:cNvPr id="20" name="Text 17"/>
          <p:cNvSpPr/>
          <p:nvPr/>
        </p:nvSpPr>
        <p:spPr>
          <a:xfrm>
            <a:off x="7592378" y="4954905"/>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4</a:t>
            </a:r>
            <a:endParaRPr lang="en-US" sz="2624" dirty="0"/>
          </a:p>
        </p:txBody>
      </p:sp>
      <p:sp>
        <p:nvSpPr>
          <p:cNvPr id="21" name="Text 18"/>
          <p:cNvSpPr/>
          <p:nvPr/>
        </p:nvSpPr>
        <p:spPr>
          <a:xfrm>
            <a:off x="8148399" y="4989552"/>
            <a:ext cx="260604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Customizable design</a:t>
            </a:r>
            <a:endParaRPr lang="en-US" sz="2187" dirty="0"/>
          </a:p>
        </p:txBody>
      </p:sp>
      <p:sp>
        <p:nvSpPr>
          <p:cNvPr id="22" name="Text 19"/>
          <p:cNvSpPr/>
          <p:nvPr/>
        </p:nvSpPr>
        <p:spPr>
          <a:xfrm>
            <a:off x="8148399" y="5558909"/>
            <a:ext cx="4444008"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Design your notice board to match your brand and message in just a few clicks.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4" name="Text 2"/>
          <p:cNvSpPr/>
          <p:nvPr/>
        </p:nvSpPr>
        <p:spPr>
          <a:xfrm>
            <a:off x="2037993" y="1187172"/>
            <a:ext cx="535686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Hardware Components</a:t>
            </a:r>
            <a:endParaRPr lang="en-US" sz="4374" dirty="0"/>
          </a:p>
        </p:txBody>
      </p:sp>
      <p:pic>
        <p:nvPicPr>
          <p:cNvPr id="5" name="Image 0" descr="preencoded.png"/>
          <p:cNvPicPr>
            <a:picLocks noChangeAspect="1"/>
          </p:cNvPicPr>
          <p:nvPr/>
        </p:nvPicPr>
        <p:blipFill>
          <a:blip r:embed="rId3"/>
          <a:stretch>
            <a:fillRect/>
          </a:stretch>
        </p:blipFill>
        <p:spPr>
          <a:xfrm>
            <a:off x="2037993" y="2325886"/>
            <a:ext cx="5110520" cy="3158490"/>
          </a:xfrm>
          <a:prstGeom prst="rect">
            <a:avLst/>
          </a:prstGeom>
        </p:spPr>
      </p:pic>
      <p:sp>
        <p:nvSpPr>
          <p:cNvPr id="6" name="Text 3"/>
          <p:cNvSpPr/>
          <p:nvPr/>
        </p:nvSpPr>
        <p:spPr>
          <a:xfrm>
            <a:off x="2037993" y="5762030"/>
            <a:ext cx="246888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LED Display Screen</a:t>
            </a:r>
            <a:endParaRPr lang="en-US" sz="2187" dirty="0"/>
          </a:p>
        </p:txBody>
      </p:sp>
      <p:sp>
        <p:nvSpPr>
          <p:cNvPr id="7" name="Text 4"/>
          <p:cNvSpPr/>
          <p:nvPr/>
        </p:nvSpPr>
        <p:spPr>
          <a:xfrm>
            <a:off x="2037993" y="6331387"/>
            <a:ext cx="5110520" cy="710803"/>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Provides bright, high-quality images even in daylight.</a:t>
            </a:r>
            <a:endParaRPr lang="en-US" sz="1750" dirty="0"/>
          </a:p>
        </p:txBody>
      </p:sp>
      <p:pic>
        <p:nvPicPr>
          <p:cNvPr id="8" name="Image 1" descr="preencoded.png"/>
          <p:cNvPicPr>
            <a:picLocks noChangeAspect="1"/>
          </p:cNvPicPr>
          <p:nvPr/>
        </p:nvPicPr>
        <p:blipFill>
          <a:blip r:embed="rId4"/>
          <a:stretch>
            <a:fillRect/>
          </a:stretch>
        </p:blipFill>
        <p:spPr>
          <a:xfrm>
            <a:off x="7481768" y="2325886"/>
            <a:ext cx="5110639" cy="3158609"/>
          </a:xfrm>
          <a:prstGeom prst="rect">
            <a:avLst/>
          </a:prstGeom>
        </p:spPr>
      </p:pic>
      <p:sp>
        <p:nvSpPr>
          <p:cNvPr id="9" name="Text 5"/>
          <p:cNvSpPr/>
          <p:nvPr/>
        </p:nvSpPr>
        <p:spPr>
          <a:xfrm>
            <a:off x="7481768" y="5762149"/>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WiFi Module</a:t>
            </a:r>
            <a:endParaRPr lang="en-US" sz="2187" dirty="0"/>
          </a:p>
        </p:txBody>
      </p:sp>
      <p:sp>
        <p:nvSpPr>
          <p:cNvPr id="10" name="Text 6"/>
          <p:cNvSpPr/>
          <p:nvPr/>
        </p:nvSpPr>
        <p:spPr>
          <a:xfrm>
            <a:off x="7481768" y="6331506"/>
            <a:ext cx="5110639" cy="710803"/>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Enables easy updates and content management from anywhere.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32274"/>
            <a:ext cx="14630400" cy="8229600"/>
          </a:xfrm>
          <a:prstGeom prst="rect">
            <a:avLst/>
          </a:prstGeom>
          <a:solidFill>
            <a:srgbClr val="241631"/>
          </a:solidFill>
          <a:ln/>
        </p:spPr>
        <p:txBody>
          <a:bodyPr/>
          <a:lstStyle/>
          <a:p>
            <a:endParaRPr lang="en-IN"/>
          </a:p>
        </p:txBody>
      </p:sp>
      <p:sp>
        <p:nvSpPr>
          <p:cNvPr id="4" name="Text 2"/>
          <p:cNvSpPr/>
          <p:nvPr/>
        </p:nvSpPr>
        <p:spPr>
          <a:xfrm>
            <a:off x="2037993" y="1354455"/>
            <a:ext cx="563880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 Software Components</a:t>
            </a:r>
            <a:endParaRPr lang="en-US" sz="4374" dirty="0"/>
          </a:p>
        </p:txBody>
      </p:sp>
      <p:sp>
        <p:nvSpPr>
          <p:cNvPr id="5" name="Shape 3"/>
          <p:cNvSpPr/>
          <p:nvPr/>
        </p:nvSpPr>
        <p:spPr>
          <a:xfrm>
            <a:off x="2037993" y="2493169"/>
            <a:ext cx="5166122" cy="2079903"/>
          </a:xfrm>
          <a:prstGeom prst="roundRect">
            <a:avLst>
              <a:gd name="adj" fmla="val 3205"/>
            </a:avLst>
          </a:prstGeom>
          <a:solidFill>
            <a:srgbClr val="312140"/>
          </a:solidFill>
          <a:ln/>
        </p:spPr>
        <p:txBody>
          <a:bodyPr/>
          <a:lstStyle/>
          <a:p>
            <a:endParaRPr lang="en-IN"/>
          </a:p>
        </p:txBody>
      </p:sp>
      <p:sp>
        <p:nvSpPr>
          <p:cNvPr id="6" name="Text 4"/>
          <p:cNvSpPr/>
          <p:nvPr/>
        </p:nvSpPr>
        <p:spPr>
          <a:xfrm>
            <a:off x="2260163" y="2715339"/>
            <a:ext cx="37033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Content management software</a:t>
            </a:r>
            <a:endParaRPr lang="en-US" sz="2187" dirty="0"/>
          </a:p>
        </p:txBody>
      </p:sp>
      <p:sp>
        <p:nvSpPr>
          <p:cNvPr id="7" name="Text 5"/>
          <p:cNvSpPr/>
          <p:nvPr/>
        </p:nvSpPr>
        <p:spPr>
          <a:xfrm>
            <a:off x="2260163" y="3284696"/>
            <a:ext cx="4721781"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Provides simple and user-friendly interface for updating and editing content in real-time.</a:t>
            </a:r>
            <a:endParaRPr lang="en-US" sz="1750" dirty="0"/>
          </a:p>
        </p:txBody>
      </p:sp>
      <p:sp>
        <p:nvSpPr>
          <p:cNvPr id="8" name="Shape 6"/>
          <p:cNvSpPr/>
          <p:nvPr/>
        </p:nvSpPr>
        <p:spPr>
          <a:xfrm>
            <a:off x="7426285" y="2493169"/>
            <a:ext cx="5166122" cy="2079903"/>
          </a:xfrm>
          <a:prstGeom prst="roundRect">
            <a:avLst>
              <a:gd name="adj" fmla="val 3205"/>
            </a:avLst>
          </a:prstGeom>
          <a:solidFill>
            <a:srgbClr val="312140"/>
          </a:solidFill>
          <a:ln/>
        </p:spPr>
        <p:txBody>
          <a:bodyPr/>
          <a:lstStyle/>
          <a:p>
            <a:endParaRPr lang="en-IN"/>
          </a:p>
        </p:txBody>
      </p:sp>
      <p:sp>
        <p:nvSpPr>
          <p:cNvPr id="9" name="Text 7"/>
          <p:cNvSpPr/>
          <p:nvPr/>
        </p:nvSpPr>
        <p:spPr>
          <a:xfrm>
            <a:off x="7648456" y="2715339"/>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Media library</a:t>
            </a:r>
            <a:endParaRPr lang="en-US" sz="2187" dirty="0"/>
          </a:p>
        </p:txBody>
      </p:sp>
      <p:sp>
        <p:nvSpPr>
          <p:cNvPr id="10" name="Text 8"/>
          <p:cNvSpPr/>
          <p:nvPr/>
        </p:nvSpPr>
        <p:spPr>
          <a:xfrm>
            <a:off x="7648456" y="3284696"/>
            <a:ext cx="4721781"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Access a wide range of media such as images, videos, and PDFs that can be easily integrated into your messages.</a:t>
            </a:r>
            <a:endParaRPr lang="en-US" sz="1750" dirty="0"/>
          </a:p>
        </p:txBody>
      </p:sp>
      <p:sp>
        <p:nvSpPr>
          <p:cNvPr id="11" name="Shape 9"/>
          <p:cNvSpPr/>
          <p:nvPr/>
        </p:nvSpPr>
        <p:spPr>
          <a:xfrm>
            <a:off x="2037993" y="4795242"/>
            <a:ext cx="5166122" cy="2079903"/>
          </a:xfrm>
          <a:prstGeom prst="roundRect">
            <a:avLst>
              <a:gd name="adj" fmla="val 3205"/>
            </a:avLst>
          </a:prstGeom>
          <a:solidFill>
            <a:srgbClr val="312140"/>
          </a:solidFill>
          <a:ln/>
        </p:spPr>
        <p:txBody>
          <a:bodyPr/>
          <a:lstStyle/>
          <a:p>
            <a:endParaRPr lang="en-IN"/>
          </a:p>
        </p:txBody>
      </p:sp>
      <p:sp>
        <p:nvSpPr>
          <p:cNvPr id="12" name="Text 10"/>
          <p:cNvSpPr/>
          <p:nvPr/>
        </p:nvSpPr>
        <p:spPr>
          <a:xfrm>
            <a:off x="2260163" y="5017413"/>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Scheduling app</a:t>
            </a:r>
            <a:endParaRPr lang="en-US" sz="2187" dirty="0"/>
          </a:p>
        </p:txBody>
      </p:sp>
      <p:sp>
        <p:nvSpPr>
          <p:cNvPr id="13" name="Text 11"/>
          <p:cNvSpPr/>
          <p:nvPr/>
        </p:nvSpPr>
        <p:spPr>
          <a:xfrm>
            <a:off x="2260163" y="5586770"/>
            <a:ext cx="4721781"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Set up schedules in advance that automatically display your messages at specific times or days.</a:t>
            </a:r>
            <a:endParaRPr lang="en-US" sz="1750" dirty="0"/>
          </a:p>
        </p:txBody>
      </p:sp>
      <p:sp>
        <p:nvSpPr>
          <p:cNvPr id="14" name="Shape 12"/>
          <p:cNvSpPr/>
          <p:nvPr/>
        </p:nvSpPr>
        <p:spPr>
          <a:xfrm>
            <a:off x="7426285" y="4795242"/>
            <a:ext cx="5166122" cy="2079903"/>
          </a:xfrm>
          <a:prstGeom prst="roundRect">
            <a:avLst>
              <a:gd name="adj" fmla="val 3205"/>
            </a:avLst>
          </a:prstGeom>
          <a:solidFill>
            <a:srgbClr val="312140"/>
          </a:solidFill>
          <a:ln/>
        </p:spPr>
        <p:txBody>
          <a:bodyPr/>
          <a:lstStyle/>
          <a:p>
            <a:endParaRPr lang="en-IN"/>
          </a:p>
        </p:txBody>
      </p:sp>
      <p:sp>
        <p:nvSpPr>
          <p:cNvPr id="15" name="Text 13"/>
          <p:cNvSpPr/>
          <p:nvPr/>
        </p:nvSpPr>
        <p:spPr>
          <a:xfrm>
            <a:off x="7648456" y="5017413"/>
            <a:ext cx="30175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Customizable templates</a:t>
            </a:r>
            <a:endParaRPr lang="en-US" sz="2187" dirty="0"/>
          </a:p>
        </p:txBody>
      </p:sp>
      <p:sp>
        <p:nvSpPr>
          <p:cNvPr id="16" name="Text 14"/>
          <p:cNvSpPr/>
          <p:nvPr/>
        </p:nvSpPr>
        <p:spPr>
          <a:xfrm>
            <a:off x="7648456" y="5586770"/>
            <a:ext cx="4721781"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Choose from different pre-made templates or easily design your own to match your message.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4" name="Text 2"/>
          <p:cNvSpPr/>
          <p:nvPr/>
        </p:nvSpPr>
        <p:spPr>
          <a:xfrm>
            <a:off x="2037993" y="2004417"/>
            <a:ext cx="444388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Applications</a:t>
            </a:r>
            <a:endParaRPr lang="en-US" sz="4374" dirty="0"/>
          </a:p>
        </p:txBody>
      </p:sp>
      <p:sp>
        <p:nvSpPr>
          <p:cNvPr id="5" name="Text 3"/>
          <p:cNvSpPr/>
          <p:nvPr/>
        </p:nvSpPr>
        <p:spPr>
          <a:xfrm>
            <a:off x="2037993" y="3254216"/>
            <a:ext cx="2666286" cy="416481"/>
          </a:xfrm>
          <a:prstGeom prst="rect">
            <a:avLst/>
          </a:prstGeom>
          <a:noFill/>
          <a:ln/>
        </p:spPr>
        <p:txBody>
          <a:bodyPr wrap="none" rtlCol="0" anchor="t"/>
          <a:lstStyle/>
          <a:p>
            <a:pPr marL="0" indent="0">
              <a:lnSpc>
                <a:spcPts val="3281"/>
              </a:lnSpc>
              <a:buNone/>
            </a:pPr>
            <a:r>
              <a:rPr lang="en-US" sz="2624" b="1" dirty="0">
                <a:solidFill>
                  <a:srgbClr val="FF726D"/>
                </a:solidFill>
                <a:latin typeface="Inconsolata" pitchFamily="34" charset="0"/>
                <a:ea typeface="Inconsolata" pitchFamily="34" charset="-122"/>
                <a:cs typeface="Inconsolata" pitchFamily="34" charset="-120"/>
              </a:rPr>
              <a:t>Education</a:t>
            </a:r>
            <a:endParaRPr lang="en-US" sz="2624" dirty="0"/>
          </a:p>
        </p:txBody>
      </p:sp>
      <p:sp>
        <p:nvSpPr>
          <p:cNvPr id="6" name="Text 4"/>
          <p:cNvSpPr/>
          <p:nvPr/>
        </p:nvSpPr>
        <p:spPr>
          <a:xfrm>
            <a:off x="2037993" y="3892868"/>
            <a:ext cx="3156347" cy="2132409"/>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Improve communication and information sharing between students, staff, and administration. Can be used to display class schedules, daily events, and daily messages.</a:t>
            </a:r>
            <a:endParaRPr lang="en-US" sz="1750" dirty="0"/>
          </a:p>
        </p:txBody>
      </p:sp>
      <p:sp>
        <p:nvSpPr>
          <p:cNvPr id="7" name="Text 5"/>
          <p:cNvSpPr/>
          <p:nvPr/>
        </p:nvSpPr>
        <p:spPr>
          <a:xfrm>
            <a:off x="5743932" y="3254216"/>
            <a:ext cx="2666286" cy="416481"/>
          </a:xfrm>
          <a:prstGeom prst="rect">
            <a:avLst/>
          </a:prstGeom>
          <a:noFill/>
          <a:ln/>
        </p:spPr>
        <p:txBody>
          <a:bodyPr wrap="none" rtlCol="0" anchor="t"/>
          <a:lstStyle/>
          <a:p>
            <a:pPr marL="0" indent="0">
              <a:lnSpc>
                <a:spcPts val="3281"/>
              </a:lnSpc>
              <a:buNone/>
            </a:pPr>
            <a:r>
              <a:rPr lang="en-US" sz="2624" b="1" dirty="0">
                <a:solidFill>
                  <a:srgbClr val="FF726D"/>
                </a:solidFill>
                <a:latin typeface="Inconsolata" pitchFamily="34" charset="0"/>
                <a:ea typeface="Inconsolata" pitchFamily="34" charset="-122"/>
                <a:cs typeface="Inconsolata" pitchFamily="34" charset="-120"/>
              </a:rPr>
              <a:t>Retail</a:t>
            </a:r>
            <a:endParaRPr lang="en-US" sz="2624" dirty="0"/>
          </a:p>
        </p:txBody>
      </p:sp>
      <p:sp>
        <p:nvSpPr>
          <p:cNvPr id="8" name="Text 6"/>
          <p:cNvSpPr/>
          <p:nvPr/>
        </p:nvSpPr>
        <p:spPr>
          <a:xfrm>
            <a:off x="5743932" y="3892868"/>
            <a:ext cx="3156347"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Provide customers with up-to-date product information, pricing, branding messages, and even entertainment while waiting in queues.</a:t>
            </a:r>
            <a:endParaRPr lang="en-US" sz="1750" dirty="0"/>
          </a:p>
        </p:txBody>
      </p:sp>
      <p:sp>
        <p:nvSpPr>
          <p:cNvPr id="9" name="Text 7"/>
          <p:cNvSpPr/>
          <p:nvPr/>
        </p:nvSpPr>
        <p:spPr>
          <a:xfrm>
            <a:off x="9449872" y="3254216"/>
            <a:ext cx="2666286" cy="416481"/>
          </a:xfrm>
          <a:prstGeom prst="rect">
            <a:avLst/>
          </a:prstGeom>
          <a:noFill/>
          <a:ln/>
        </p:spPr>
        <p:txBody>
          <a:bodyPr wrap="none" rtlCol="0" anchor="t"/>
          <a:lstStyle/>
          <a:p>
            <a:pPr marL="0" indent="0">
              <a:lnSpc>
                <a:spcPts val="3281"/>
              </a:lnSpc>
              <a:buNone/>
            </a:pPr>
            <a:r>
              <a:rPr lang="en-US" sz="2624" b="1" dirty="0">
                <a:solidFill>
                  <a:srgbClr val="FF726D"/>
                </a:solidFill>
                <a:latin typeface="Inconsolata" pitchFamily="34" charset="0"/>
                <a:ea typeface="Inconsolata" pitchFamily="34" charset="-122"/>
                <a:cs typeface="Inconsolata" pitchFamily="34" charset="-120"/>
              </a:rPr>
              <a:t>Corporate</a:t>
            </a:r>
            <a:endParaRPr lang="en-US" sz="2624" dirty="0"/>
          </a:p>
        </p:txBody>
      </p:sp>
      <p:sp>
        <p:nvSpPr>
          <p:cNvPr id="10" name="Text 8"/>
          <p:cNvSpPr/>
          <p:nvPr/>
        </p:nvSpPr>
        <p:spPr>
          <a:xfrm>
            <a:off x="9449872" y="3892868"/>
            <a:ext cx="3156347"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Use for internal communication among employees, creating a sense of unity, and strengthening teamwork.</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25022532"/>
          </a:xfrm>
          <a:prstGeom prst="rect">
            <a:avLst/>
          </a:prstGeom>
          <a:solidFill>
            <a:srgbClr val="241631"/>
          </a:solidFill>
          <a:ln/>
        </p:spPr>
        <p:txBody>
          <a:bodyPr/>
          <a:lstStyle/>
          <a:p>
            <a:endParaRPr lang="en-IN"/>
          </a:p>
        </p:txBody>
      </p:sp>
      <p:sp>
        <p:nvSpPr>
          <p:cNvPr id="4" name="Text 2"/>
          <p:cNvSpPr/>
          <p:nvPr/>
        </p:nvSpPr>
        <p:spPr>
          <a:xfrm>
            <a:off x="3621167" y="2371844"/>
            <a:ext cx="3110746" cy="486013"/>
          </a:xfrm>
          <a:prstGeom prst="rect">
            <a:avLst/>
          </a:prstGeom>
          <a:noFill/>
          <a:ln/>
        </p:spPr>
        <p:txBody>
          <a:bodyPr wrap="none" rtlCol="0" anchor="t"/>
          <a:lstStyle/>
          <a:p>
            <a:pPr marL="0" indent="0">
              <a:lnSpc>
                <a:spcPts val="3827"/>
              </a:lnSpc>
              <a:buNone/>
            </a:pPr>
            <a:r>
              <a:rPr lang="en-US" sz="3062" b="1" dirty="0">
                <a:solidFill>
                  <a:srgbClr val="FF726D"/>
                </a:solidFill>
                <a:latin typeface="Inconsolata" pitchFamily="34" charset="0"/>
                <a:ea typeface="Inconsolata" pitchFamily="34" charset="-122"/>
                <a:cs typeface="Inconsolata" pitchFamily="34" charset="-120"/>
              </a:rPr>
              <a:t>Code</a:t>
            </a:r>
            <a:endParaRPr lang="en-US" sz="3062" dirty="0"/>
          </a:p>
        </p:txBody>
      </p:sp>
      <p:sp>
        <p:nvSpPr>
          <p:cNvPr id="5" name="Text 3"/>
          <p:cNvSpPr/>
          <p:nvPr/>
        </p:nvSpPr>
        <p:spPr>
          <a:xfrm>
            <a:off x="3854410" y="3266003"/>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#include &lt;ESP8266WiFi.h&gt;</a:t>
            </a:r>
            <a:endParaRPr lang="en-US" sz="1225" dirty="0"/>
          </a:p>
        </p:txBody>
      </p:sp>
      <p:sp>
        <p:nvSpPr>
          <p:cNvPr id="6" name="Text 4"/>
          <p:cNvSpPr/>
          <p:nvPr/>
        </p:nvSpPr>
        <p:spPr>
          <a:xfrm>
            <a:off x="3854410" y="3689628"/>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#include &lt;MD_Parola.h&gt;</a:t>
            </a:r>
            <a:endParaRPr lang="en-US" sz="1225" dirty="0"/>
          </a:p>
        </p:txBody>
      </p:sp>
      <p:sp>
        <p:nvSpPr>
          <p:cNvPr id="7" name="Text 5"/>
          <p:cNvSpPr/>
          <p:nvPr/>
        </p:nvSpPr>
        <p:spPr>
          <a:xfrm>
            <a:off x="3854410" y="4113252"/>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#include &lt;MD_MAX72xx.h&gt;</a:t>
            </a:r>
            <a:endParaRPr lang="en-US" sz="1225" dirty="0"/>
          </a:p>
        </p:txBody>
      </p:sp>
      <p:sp>
        <p:nvSpPr>
          <p:cNvPr id="8" name="Text 6"/>
          <p:cNvSpPr/>
          <p:nvPr/>
        </p:nvSpPr>
        <p:spPr>
          <a:xfrm>
            <a:off x="3854410" y="4536877"/>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#include &lt;SPI.h&gt;</a:t>
            </a:r>
            <a:endParaRPr lang="en-US" sz="1225" dirty="0"/>
          </a:p>
        </p:txBody>
      </p:sp>
      <p:sp>
        <p:nvSpPr>
          <p:cNvPr id="9" name="Text 7"/>
          <p:cNvSpPr/>
          <p:nvPr/>
        </p:nvSpPr>
        <p:spPr>
          <a:xfrm>
            <a:off x="3854410" y="4960501"/>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#define DEBUG 0 </a:t>
            </a:r>
            <a:endParaRPr lang="en-US" sz="1225" dirty="0"/>
          </a:p>
        </p:txBody>
      </p:sp>
      <p:sp>
        <p:nvSpPr>
          <p:cNvPr id="10" name="Text 8"/>
          <p:cNvSpPr/>
          <p:nvPr/>
        </p:nvSpPr>
        <p:spPr>
          <a:xfrm>
            <a:off x="3854410" y="5384125"/>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#if DEBUG #define PRINT(s, x) { </a:t>
            </a:r>
            <a:endParaRPr lang="en-US" sz="1225" dirty="0"/>
          </a:p>
        </p:txBody>
      </p:sp>
      <p:sp>
        <p:nvSpPr>
          <p:cNvPr id="11" name="Text 9"/>
          <p:cNvSpPr/>
          <p:nvPr/>
        </p:nvSpPr>
        <p:spPr>
          <a:xfrm>
            <a:off x="3854410" y="5807750"/>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Serial.print(F(s));</a:t>
            </a:r>
            <a:endParaRPr lang="en-US" sz="1225" dirty="0"/>
          </a:p>
        </p:txBody>
      </p:sp>
      <p:sp>
        <p:nvSpPr>
          <p:cNvPr id="12" name="Text 10"/>
          <p:cNvSpPr/>
          <p:nvPr/>
        </p:nvSpPr>
        <p:spPr>
          <a:xfrm>
            <a:off x="3854410" y="6231374"/>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Serial.print(x); }</a:t>
            </a:r>
            <a:endParaRPr lang="en-US" sz="1225" dirty="0"/>
          </a:p>
        </p:txBody>
      </p:sp>
      <p:sp>
        <p:nvSpPr>
          <p:cNvPr id="13" name="Text 11"/>
          <p:cNvSpPr/>
          <p:nvPr/>
        </p:nvSpPr>
        <p:spPr>
          <a:xfrm>
            <a:off x="3854410" y="6654998"/>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#else </a:t>
            </a:r>
            <a:endParaRPr lang="en-US" sz="1225" dirty="0"/>
          </a:p>
        </p:txBody>
      </p:sp>
      <p:sp>
        <p:nvSpPr>
          <p:cNvPr id="14" name="Text 12"/>
          <p:cNvSpPr/>
          <p:nvPr/>
        </p:nvSpPr>
        <p:spPr>
          <a:xfrm>
            <a:off x="3854410" y="7078623"/>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#define PRINT(s, x)</a:t>
            </a:r>
            <a:endParaRPr lang="en-US" sz="1225" dirty="0"/>
          </a:p>
        </p:txBody>
      </p:sp>
      <p:sp>
        <p:nvSpPr>
          <p:cNvPr id="15" name="Text 13"/>
          <p:cNvSpPr/>
          <p:nvPr/>
        </p:nvSpPr>
        <p:spPr>
          <a:xfrm>
            <a:off x="3854410" y="7502247"/>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#endif</a:t>
            </a:r>
            <a:endParaRPr lang="en-US" sz="1225" dirty="0"/>
          </a:p>
        </p:txBody>
      </p:sp>
      <p:sp>
        <p:nvSpPr>
          <p:cNvPr id="16" name="Text 14"/>
          <p:cNvSpPr/>
          <p:nvPr/>
        </p:nvSpPr>
        <p:spPr>
          <a:xfrm>
            <a:off x="3854410" y="7925872"/>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MD_Parola P = MD_Parola(MD_MAX72XX::FC16_HW, 15, 8); </a:t>
            </a:r>
            <a:endParaRPr lang="en-US" sz="1225" dirty="0"/>
          </a:p>
        </p:txBody>
      </p:sp>
      <p:sp>
        <p:nvSpPr>
          <p:cNvPr id="17" name="Text 15"/>
          <p:cNvSpPr/>
          <p:nvPr/>
        </p:nvSpPr>
        <p:spPr>
          <a:xfrm>
            <a:off x="3854410" y="8349496"/>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const char* ssid = "</a:t>
            </a:r>
            <a:r>
              <a:rPr lang="en-US" sz="1225" b="1" i="1" dirty="0">
                <a:solidFill>
                  <a:srgbClr val="DAD1E6"/>
                </a:solidFill>
                <a:latin typeface="Fira Sans" pitchFamily="34" charset="0"/>
                <a:ea typeface="Fira Sans" pitchFamily="34" charset="-122"/>
                <a:cs typeface="Fira Sans" pitchFamily="34" charset="-120"/>
              </a:rPr>
              <a:t>";</a:t>
            </a:r>
            <a:endParaRPr lang="en-US" sz="1225" dirty="0"/>
          </a:p>
        </p:txBody>
      </p:sp>
      <p:sp>
        <p:nvSpPr>
          <p:cNvPr id="18" name="Text 16"/>
          <p:cNvSpPr/>
          <p:nvPr/>
        </p:nvSpPr>
        <p:spPr>
          <a:xfrm>
            <a:off x="3854410" y="8773120"/>
            <a:ext cx="7154823" cy="248722"/>
          </a:xfrm>
          <a:prstGeom prst="rect">
            <a:avLst/>
          </a:prstGeom>
          <a:noFill/>
          <a:ln/>
        </p:spPr>
        <p:txBody>
          <a:bodyPr wrap="none" rtlCol="0" anchor="t"/>
          <a:lstStyle/>
          <a:p>
            <a:pPr marL="0" indent="0">
              <a:lnSpc>
                <a:spcPts val="1960"/>
              </a:lnSpc>
              <a:buNone/>
            </a:pPr>
            <a:r>
              <a:rPr lang="en-US" sz="1225" b="1" i="1" dirty="0">
                <a:solidFill>
                  <a:srgbClr val="DAD1E6"/>
                </a:solidFill>
                <a:latin typeface="Fira Sans" pitchFamily="34" charset="0"/>
                <a:ea typeface="Fira Sans" pitchFamily="34" charset="-122"/>
                <a:cs typeface="Fira Sans" pitchFamily="34" charset="-120"/>
              </a:rPr>
              <a:t> const char</a:t>
            </a:r>
            <a:r>
              <a:rPr lang="en-US" sz="1225" dirty="0">
                <a:solidFill>
                  <a:srgbClr val="DAD1E6"/>
                </a:solidFill>
                <a:latin typeface="Fira Sans" pitchFamily="34" charset="0"/>
                <a:ea typeface="Fira Sans" pitchFamily="34" charset="-122"/>
                <a:cs typeface="Fira Sans" pitchFamily="34" charset="-120"/>
              </a:rPr>
              <a:t> password = "*";</a:t>
            </a:r>
            <a:endParaRPr lang="en-US" sz="1225" dirty="0"/>
          </a:p>
        </p:txBody>
      </p:sp>
      <p:sp>
        <p:nvSpPr>
          <p:cNvPr id="19" name="Text 17"/>
          <p:cNvSpPr/>
          <p:nvPr/>
        </p:nvSpPr>
        <p:spPr>
          <a:xfrm>
            <a:off x="3854410" y="9196745"/>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WiFiServer server(80); </a:t>
            </a:r>
            <a:endParaRPr lang="en-US" sz="1225" dirty="0"/>
          </a:p>
        </p:txBody>
      </p:sp>
      <p:sp>
        <p:nvSpPr>
          <p:cNvPr id="20" name="Text 18"/>
          <p:cNvSpPr/>
          <p:nvPr/>
        </p:nvSpPr>
        <p:spPr>
          <a:xfrm>
            <a:off x="3854410" y="9620369"/>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uint8_t frameDelay = 25;</a:t>
            </a:r>
            <a:endParaRPr lang="en-US" sz="1225" dirty="0"/>
          </a:p>
        </p:txBody>
      </p:sp>
      <p:sp>
        <p:nvSpPr>
          <p:cNvPr id="21" name="Text 19"/>
          <p:cNvSpPr/>
          <p:nvPr/>
        </p:nvSpPr>
        <p:spPr>
          <a:xfrm>
            <a:off x="3854410" y="10043993"/>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textEffect_t scrollEffect = PA_SCROLL_LEFT;</a:t>
            </a:r>
            <a:endParaRPr lang="en-US" sz="1225" dirty="0"/>
          </a:p>
        </p:txBody>
      </p:sp>
      <p:sp>
        <p:nvSpPr>
          <p:cNvPr id="22" name="Text 20"/>
          <p:cNvSpPr/>
          <p:nvPr/>
        </p:nvSpPr>
        <p:spPr>
          <a:xfrm>
            <a:off x="3854410" y="10467618"/>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char curMessage[512], newMessage[512];</a:t>
            </a:r>
            <a:endParaRPr lang="en-US" sz="1225" dirty="0"/>
          </a:p>
        </p:txBody>
      </p:sp>
      <p:sp>
        <p:nvSpPr>
          <p:cNvPr id="23" name="Text 21"/>
          <p:cNvSpPr/>
          <p:nvPr/>
        </p:nvSpPr>
        <p:spPr>
          <a:xfrm>
            <a:off x="3854410" y="10891242"/>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bool newMessageAvailable = false; </a:t>
            </a:r>
            <a:endParaRPr lang="en-US" sz="1225" dirty="0"/>
          </a:p>
        </p:txBody>
      </p:sp>
      <p:sp>
        <p:nvSpPr>
          <p:cNvPr id="24" name="Text 22"/>
          <p:cNvSpPr/>
          <p:nvPr/>
        </p:nvSpPr>
        <p:spPr>
          <a:xfrm>
            <a:off x="3854410" y="11314867"/>
            <a:ext cx="7154823" cy="497443"/>
          </a:xfrm>
          <a:prstGeom prst="rect">
            <a:avLst/>
          </a:prstGeom>
          <a:noFill/>
          <a:ln/>
        </p:spPr>
        <p:txBody>
          <a:bodyPr wrap="squar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const char WebResponse[] = "HTTP/1.1 200 OK\nContent-Type: text/html\n\n"; const char WebPage[] = "..."; // Your HTML here</a:t>
            </a:r>
            <a:endParaRPr lang="en-US" sz="1225" dirty="0"/>
          </a:p>
        </p:txBody>
      </p:sp>
      <p:sp>
        <p:nvSpPr>
          <p:cNvPr id="25" name="Text 23"/>
          <p:cNvSpPr/>
          <p:nvPr/>
        </p:nvSpPr>
        <p:spPr>
          <a:xfrm>
            <a:off x="3854410" y="11987213"/>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uint8_t htoi(char c)</a:t>
            </a:r>
            <a:endParaRPr lang="en-US" sz="1225" dirty="0"/>
          </a:p>
        </p:txBody>
      </p:sp>
      <p:sp>
        <p:nvSpPr>
          <p:cNvPr id="26" name="Text 24"/>
          <p:cNvSpPr/>
          <p:nvPr/>
        </p:nvSpPr>
        <p:spPr>
          <a:xfrm>
            <a:off x="3854410" y="12410837"/>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a:t>
            </a:r>
            <a:endParaRPr lang="en-US" sz="1225" dirty="0"/>
          </a:p>
        </p:txBody>
      </p:sp>
      <p:sp>
        <p:nvSpPr>
          <p:cNvPr id="27" name="Text 25"/>
          <p:cNvSpPr/>
          <p:nvPr/>
        </p:nvSpPr>
        <p:spPr>
          <a:xfrm>
            <a:off x="3854410" y="12834461"/>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c = toupper(c); </a:t>
            </a:r>
            <a:endParaRPr lang="en-US" sz="1225" dirty="0"/>
          </a:p>
        </p:txBody>
      </p:sp>
      <p:sp>
        <p:nvSpPr>
          <p:cNvPr id="28" name="Text 26"/>
          <p:cNvSpPr/>
          <p:nvPr/>
        </p:nvSpPr>
        <p:spPr>
          <a:xfrm>
            <a:off x="3854410" y="13258086"/>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return (c &gt;= '0' &amp;&amp; c &lt;= '9') ? (c - '0') : (c - 'A' + 0xa); }</a:t>
            </a:r>
            <a:endParaRPr lang="en-US" sz="1225" dirty="0"/>
          </a:p>
        </p:txBody>
      </p:sp>
      <p:sp>
        <p:nvSpPr>
          <p:cNvPr id="29" name="Text 27"/>
          <p:cNvSpPr/>
          <p:nvPr/>
        </p:nvSpPr>
        <p:spPr>
          <a:xfrm>
            <a:off x="3854410" y="13681710"/>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void getData(char *szMesg)</a:t>
            </a:r>
            <a:endParaRPr lang="en-US" sz="1225" dirty="0"/>
          </a:p>
        </p:txBody>
      </p:sp>
      <p:sp>
        <p:nvSpPr>
          <p:cNvPr id="30" name="Text 28"/>
          <p:cNvSpPr/>
          <p:nvPr/>
        </p:nvSpPr>
        <p:spPr>
          <a:xfrm>
            <a:off x="3854410" y="14105334"/>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 // ... Your existing code for extracting data }</a:t>
            </a:r>
            <a:endParaRPr lang="en-US" sz="1225" dirty="0"/>
          </a:p>
        </p:txBody>
      </p:sp>
      <p:sp>
        <p:nvSpPr>
          <p:cNvPr id="31" name="Text 29"/>
          <p:cNvSpPr/>
          <p:nvPr/>
        </p:nvSpPr>
        <p:spPr>
          <a:xfrm>
            <a:off x="3854410" y="14528959"/>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void handleWiFi()</a:t>
            </a:r>
            <a:endParaRPr lang="en-US" sz="1225" dirty="0"/>
          </a:p>
        </p:txBody>
      </p:sp>
      <p:sp>
        <p:nvSpPr>
          <p:cNvPr id="32" name="Text 30"/>
          <p:cNvSpPr/>
          <p:nvPr/>
        </p:nvSpPr>
        <p:spPr>
          <a:xfrm>
            <a:off x="3854410" y="14952583"/>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 // ... Your existing code for handling WiFi requests }</a:t>
            </a:r>
            <a:endParaRPr lang="en-US" sz="1225" dirty="0"/>
          </a:p>
        </p:txBody>
      </p:sp>
      <p:sp>
        <p:nvSpPr>
          <p:cNvPr id="33" name="Text 31"/>
          <p:cNvSpPr/>
          <p:nvPr/>
        </p:nvSpPr>
        <p:spPr>
          <a:xfrm>
            <a:off x="3854410" y="15376207"/>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void setup() </a:t>
            </a:r>
            <a:endParaRPr lang="en-US" sz="1225" dirty="0"/>
          </a:p>
        </p:txBody>
      </p:sp>
      <p:sp>
        <p:nvSpPr>
          <p:cNvPr id="34" name="Text 32"/>
          <p:cNvSpPr/>
          <p:nvPr/>
        </p:nvSpPr>
        <p:spPr>
          <a:xfrm>
            <a:off x="3854410" y="15799832"/>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Serial.begin(57600);</a:t>
            </a:r>
            <a:endParaRPr lang="en-US" sz="1225" dirty="0"/>
          </a:p>
        </p:txBody>
      </p:sp>
      <p:sp>
        <p:nvSpPr>
          <p:cNvPr id="35" name="Text 33"/>
          <p:cNvSpPr/>
          <p:nvPr/>
        </p:nvSpPr>
        <p:spPr>
          <a:xfrm>
            <a:off x="3854410" y="16223456"/>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P.begin(); P.setIntensity(0); </a:t>
            </a:r>
            <a:endParaRPr lang="en-US" sz="1225" dirty="0"/>
          </a:p>
        </p:txBody>
      </p:sp>
      <p:sp>
        <p:nvSpPr>
          <p:cNvPr id="36" name="Text 34"/>
          <p:cNvSpPr/>
          <p:nvPr/>
        </p:nvSpPr>
        <p:spPr>
          <a:xfrm>
            <a:off x="3854410" y="16647081"/>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P.displayClear();</a:t>
            </a:r>
            <a:endParaRPr lang="en-US" sz="1225" dirty="0"/>
          </a:p>
        </p:txBody>
      </p:sp>
      <p:sp>
        <p:nvSpPr>
          <p:cNvPr id="37" name="Text 35"/>
          <p:cNvSpPr/>
          <p:nvPr/>
        </p:nvSpPr>
        <p:spPr>
          <a:xfrm>
            <a:off x="3854410" y="17070705"/>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P.displaySuspend(false);</a:t>
            </a:r>
            <a:endParaRPr lang="en-US" sz="1225" dirty="0"/>
          </a:p>
        </p:txBody>
      </p:sp>
      <p:sp>
        <p:nvSpPr>
          <p:cNvPr id="38" name="Text 36"/>
          <p:cNvSpPr/>
          <p:nvPr/>
        </p:nvSpPr>
        <p:spPr>
          <a:xfrm>
            <a:off x="3854410" y="17494329"/>
            <a:ext cx="7154823" cy="497443"/>
          </a:xfrm>
          <a:prstGeom prst="rect">
            <a:avLst/>
          </a:prstGeom>
          <a:noFill/>
          <a:ln/>
        </p:spPr>
        <p:txBody>
          <a:bodyPr wrap="squar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P.displayScroll(curMessage, PA_LEFT, scrollEffect, frameDelay); curMessage[0] = newMessage[0] = '\0';</a:t>
            </a:r>
            <a:endParaRPr lang="en-US" sz="1225" dirty="0"/>
          </a:p>
        </p:txBody>
      </p:sp>
      <p:sp>
        <p:nvSpPr>
          <p:cNvPr id="39" name="Text 37"/>
          <p:cNvSpPr/>
          <p:nvPr/>
        </p:nvSpPr>
        <p:spPr>
          <a:xfrm>
            <a:off x="3854410" y="18166675"/>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WiFi.begin(ssid, password); </a:t>
            </a:r>
            <a:endParaRPr lang="en-US" sz="1225" dirty="0"/>
          </a:p>
        </p:txBody>
      </p:sp>
      <p:sp>
        <p:nvSpPr>
          <p:cNvPr id="40" name="Text 38"/>
          <p:cNvSpPr/>
          <p:nvPr/>
        </p:nvSpPr>
        <p:spPr>
          <a:xfrm>
            <a:off x="3854410" y="18590300"/>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while (WiFi.status() != WL_CONNECTED)</a:t>
            </a:r>
            <a:endParaRPr lang="en-US" sz="1225" dirty="0"/>
          </a:p>
        </p:txBody>
      </p:sp>
      <p:sp>
        <p:nvSpPr>
          <p:cNvPr id="41" name="Text 39"/>
          <p:cNvSpPr/>
          <p:nvPr/>
        </p:nvSpPr>
        <p:spPr>
          <a:xfrm>
            <a:off x="3854410" y="19013924"/>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 </a:t>
            </a:r>
            <a:endParaRPr lang="en-US" sz="1225" dirty="0"/>
          </a:p>
        </p:txBody>
      </p:sp>
      <p:sp>
        <p:nvSpPr>
          <p:cNvPr id="42" name="Text 40"/>
          <p:cNvSpPr/>
          <p:nvPr/>
        </p:nvSpPr>
        <p:spPr>
          <a:xfrm>
            <a:off x="3854410" y="19437548"/>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delay(500);</a:t>
            </a:r>
            <a:endParaRPr lang="en-US" sz="1225" dirty="0"/>
          </a:p>
        </p:txBody>
      </p:sp>
      <p:sp>
        <p:nvSpPr>
          <p:cNvPr id="43" name="Text 41"/>
          <p:cNvSpPr/>
          <p:nvPr/>
        </p:nvSpPr>
        <p:spPr>
          <a:xfrm>
            <a:off x="3854410" y="19861173"/>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a:t>
            </a:r>
            <a:endParaRPr lang="en-US" sz="1225" dirty="0"/>
          </a:p>
        </p:txBody>
      </p:sp>
      <p:sp>
        <p:nvSpPr>
          <p:cNvPr id="44" name="Text 42"/>
          <p:cNvSpPr/>
          <p:nvPr/>
        </p:nvSpPr>
        <p:spPr>
          <a:xfrm>
            <a:off x="3854410" y="20284797"/>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server.begin(); </a:t>
            </a:r>
            <a:endParaRPr lang="en-US" sz="1225" dirty="0"/>
          </a:p>
        </p:txBody>
      </p:sp>
      <p:sp>
        <p:nvSpPr>
          <p:cNvPr id="45" name="Text 43"/>
          <p:cNvSpPr/>
          <p:nvPr/>
        </p:nvSpPr>
        <p:spPr>
          <a:xfrm>
            <a:off x="3854410" y="20708422"/>
            <a:ext cx="7154823" cy="497443"/>
          </a:xfrm>
          <a:prstGeom prst="rect">
            <a:avLst/>
          </a:prstGeom>
          <a:noFill/>
          <a:ln/>
        </p:spPr>
        <p:txBody>
          <a:bodyPr wrap="squar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sprintf(curMessage, "%03d:%03d:%03d:%03d", WiFi.localIP()[0], WiFi.localIP()[1], WiFi.localIP()[2], WiFi.localIP()[3]);</a:t>
            </a:r>
            <a:endParaRPr lang="en-US" sz="1225" dirty="0"/>
          </a:p>
        </p:txBody>
      </p:sp>
      <p:sp>
        <p:nvSpPr>
          <p:cNvPr id="46" name="Text 44"/>
          <p:cNvSpPr/>
          <p:nvPr/>
        </p:nvSpPr>
        <p:spPr>
          <a:xfrm>
            <a:off x="3854410" y="21380768"/>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a:t>
            </a:r>
            <a:endParaRPr lang="en-US" sz="1225" dirty="0"/>
          </a:p>
        </p:txBody>
      </p:sp>
      <p:sp>
        <p:nvSpPr>
          <p:cNvPr id="47" name="Text 45"/>
          <p:cNvSpPr/>
          <p:nvPr/>
        </p:nvSpPr>
        <p:spPr>
          <a:xfrm>
            <a:off x="3854410" y="21804392"/>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void loop()</a:t>
            </a:r>
            <a:endParaRPr lang="en-US" sz="1225" dirty="0"/>
          </a:p>
        </p:txBody>
      </p:sp>
      <p:sp>
        <p:nvSpPr>
          <p:cNvPr id="48" name="Text 46"/>
          <p:cNvSpPr/>
          <p:nvPr/>
        </p:nvSpPr>
        <p:spPr>
          <a:xfrm>
            <a:off x="3854410" y="22228016"/>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 handleWiFi();</a:t>
            </a:r>
            <a:endParaRPr lang="en-US" sz="1225" dirty="0"/>
          </a:p>
        </p:txBody>
      </p:sp>
      <p:sp>
        <p:nvSpPr>
          <p:cNvPr id="49" name="Text 47"/>
          <p:cNvSpPr/>
          <p:nvPr/>
        </p:nvSpPr>
        <p:spPr>
          <a:xfrm>
            <a:off x="3854410" y="22651641"/>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if (P.displayAnimate())</a:t>
            </a:r>
            <a:endParaRPr lang="en-US" sz="1225" dirty="0"/>
          </a:p>
        </p:txBody>
      </p:sp>
      <p:sp>
        <p:nvSpPr>
          <p:cNvPr id="50" name="Text 48"/>
          <p:cNvSpPr/>
          <p:nvPr/>
        </p:nvSpPr>
        <p:spPr>
          <a:xfrm>
            <a:off x="3854410" y="23075265"/>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a:t>
            </a:r>
            <a:endParaRPr lang="en-US" sz="1225" dirty="0"/>
          </a:p>
        </p:txBody>
      </p:sp>
      <p:sp>
        <p:nvSpPr>
          <p:cNvPr id="51" name="Text 49"/>
          <p:cNvSpPr/>
          <p:nvPr/>
        </p:nvSpPr>
        <p:spPr>
          <a:xfrm>
            <a:off x="3854410" y="23498889"/>
            <a:ext cx="7154823" cy="497443"/>
          </a:xfrm>
          <a:prstGeom prst="rect">
            <a:avLst/>
          </a:prstGeom>
          <a:noFill/>
          <a:ln/>
        </p:spPr>
        <p:txBody>
          <a:bodyPr wrap="squar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if (newMessageAvailable) { strcpy(curMessage, newMessage); newMessageAvailable = false; } P.displayReset();</a:t>
            </a:r>
            <a:endParaRPr lang="en-US" sz="1225" dirty="0"/>
          </a:p>
        </p:txBody>
      </p:sp>
      <p:sp>
        <p:nvSpPr>
          <p:cNvPr id="52" name="Text 50"/>
          <p:cNvSpPr/>
          <p:nvPr/>
        </p:nvSpPr>
        <p:spPr>
          <a:xfrm>
            <a:off x="3854410" y="24171235"/>
            <a:ext cx="7154823" cy="248722"/>
          </a:xfrm>
          <a:prstGeom prst="rect">
            <a:avLst/>
          </a:prstGeom>
          <a:noFill/>
          <a:ln/>
        </p:spPr>
        <p:txBody>
          <a:bodyPr wrap="non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 } }</a:t>
            </a:r>
            <a:endParaRPr lang="en-US" sz="1225" dirty="0"/>
          </a:p>
        </p:txBody>
      </p:sp>
      <p:sp>
        <p:nvSpPr>
          <p:cNvPr id="53" name="Shape 51"/>
          <p:cNvSpPr/>
          <p:nvPr/>
        </p:nvSpPr>
        <p:spPr>
          <a:xfrm>
            <a:off x="3621167" y="3091101"/>
            <a:ext cx="19407" cy="21503759"/>
          </a:xfrm>
          <a:prstGeom prst="rect">
            <a:avLst/>
          </a:prstGeom>
          <a:solidFill>
            <a:srgbClr val="FF6680"/>
          </a:solidFill>
          <a:ln/>
        </p:spPr>
        <p:txBody>
          <a:bodyPr/>
          <a:lstStyle/>
          <a:p>
            <a:endParaRPr lang="en-IN"/>
          </a:p>
        </p:txBody>
      </p:sp>
      <p:pic>
        <p:nvPicPr>
          <p:cNvPr id="54" name="Image 0" descr="preencoded.png"/>
          <p:cNvPicPr>
            <a:picLocks noChangeAspect="1"/>
          </p:cNvPicPr>
          <p:nvPr/>
        </p:nvPicPr>
        <p:blipFill>
          <a:blip r:embed="rId3"/>
          <a:stretch>
            <a:fillRect/>
          </a:stretch>
        </p:blipFill>
        <p:spPr>
          <a:xfrm>
            <a:off x="0" y="0"/>
            <a:ext cx="14630400" cy="194417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txBody>
          <a:bodyPr/>
          <a:lstStyle/>
          <a:p>
            <a:endParaRPr lang="en-IN"/>
          </a:p>
        </p:txBody>
      </p:sp>
      <p:sp>
        <p:nvSpPr>
          <p:cNvPr id="6" name="Text 3"/>
          <p:cNvSpPr/>
          <p:nvPr/>
        </p:nvSpPr>
        <p:spPr>
          <a:xfrm>
            <a:off x="2037993" y="2125147"/>
            <a:ext cx="535686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Future Developments</a:t>
            </a:r>
            <a:endParaRPr lang="en-US" sz="4374" dirty="0"/>
          </a:p>
        </p:txBody>
      </p:sp>
      <p:sp>
        <p:nvSpPr>
          <p:cNvPr id="7" name="Shape 4"/>
          <p:cNvSpPr/>
          <p:nvPr/>
        </p:nvSpPr>
        <p:spPr>
          <a:xfrm>
            <a:off x="2037993" y="3326368"/>
            <a:ext cx="499943" cy="499943"/>
          </a:xfrm>
          <a:prstGeom prst="roundRect">
            <a:avLst>
              <a:gd name="adj" fmla="val 13333"/>
            </a:avLst>
          </a:prstGeom>
          <a:solidFill>
            <a:srgbClr val="312140"/>
          </a:solidFill>
          <a:ln/>
        </p:spPr>
        <p:txBody>
          <a:bodyPr/>
          <a:lstStyle/>
          <a:p>
            <a:endParaRPr lang="en-IN"/>
          </a:p>
        </p:txBody>
      </p:sp>
      <p:sp>
        <p:nvSpPr>
          <p:cNvPr id="8" name="Text 5"/>
          <p:cNvSpPr/>
          <p:nvPr/>
        </p:nvSpPr>
        <p:spPr>
          <a:xfrm>
            <a:off x="2204085" y="3368040"/>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9" name="Text 6"/>
          <p:cNvSpPr/>
          <p:nvPr/>
        </p:nvSpPr>
        <p:spPr>
          <a:xfrm>
            <a:off x="2760107" y="3402687"/>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Mobile control</a:t>
            </a:r>
            <a:endParaRPr lang="en-US" sz="2187" dirty="0"/>
          </a:p>
        </p:txBody>
      </p:sp>
      <p:sp>
        <p:nvSpPr>
          <p:cNvPr id="10" name="Text 7"/>
          <p:cNvSpPr/>
          <p:nvPr/>
        </p:nvSpPr>
        <p:spPr>
          <a:xfrm>
            <a:off x="2760107" y="3972044"/>
            <a:ext cx="2647950"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Develop a mobile app that allows for easy content management from virtually anywhere.</a:t>
            </a:r>
            <a:endParaRPr lang="en-US" sz="1750" dirty="0"/>
          </a:p>
        </p:txBody>
      </p:sp>
      <p:sp>
        <p:nvSpPr>
          <p:cNvPr id="11" name="Shape 8"/>
          <p:cNvSpPr/>
          <p:nvPr/>
        </p:nvSpPr>
        <p:spPr>
          <a:xfrm>
            <a:off x="5630228" y="3326368"/>
            <a:ext cx="499943" cy="499943"/>
          </a:xfrm>
          <a:prstGeom prst="roundRect">
            <a:avLst>
              <a:gd name="adj" fmla="val 13333"/>
            </a:avLst>
          </a:prstGeom>
          <a:solidFill>
            <a:srgbClr val="312140"/>
          </a:solidFill>
          <a:ln/>
        </p:spPr>
        <p:txBody>
          <a:bodyPr/>
          <a:lstStyle/>
          <a:p>
            <a:endParaRPr lang="en-IN"/>
          </a:p>
        </p:txBody>
      </p:sp>
      <p:sp>
        <p:nvSpPr>
          <p:cNvPr id="12" name="Text 9"/>
          <p:cNvSpPr/>
          <p:nvPr/>
        </p:nvSpPr>
        <p:spPr>
          <a:xfrm>
            <a:off x="5796320" y="3368040"/>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3" name="Text 10"/>
          <p:cNvSpPr/>
          <p:nvPr/>
        </p:nvSpPr>
        <p:spPr>
          <a:xfrm>
            <a:off x="6352342" y="3402687"/>
            <a:ext cx="2647950" cy="1041559"/>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Artificial intelligence integration</a:t>
            </a:r>
            <a:endParaRPr lang="en-US" sz="2187" dirty="0"/>
          </a:p>
        </p:txBody>
      </p:sp>
      <p:sp>
        <p:nvSpPr>
          <p:cNvPr id="14" name="Text 11"/>
          <p:cNvSpPr/>
          <p:nvPr/>
        </p:nvSpPr>
        <p:spPr>
          <a:xfrm>
            <a:off x="6352342" y="4666417"/>
            <a:ext cx="2647950"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Implement AI technology to deliver personalized, real-time messages to intended audiences.</a:t>
            </a:r>
            <a:endParaRPr lang="en-US" sz="1750" dirty="0"/>
          </a:p>
        </p:txBody>
      </p:sp>
      <p:sp>
        <p:nvSpPr>
          <p:cNvPr id="15" name="Shape 12"/>
          <p:cNvSpPr/>
          <p:nvPr/>
        </p:nvSpPr>
        <p:spPr>
          <a:xfrm>
            <a:off x="9222462" y="3326368"/>
            <a:ext cx="499943" cy="499943"/>
          </a:xfrm>
          <a:prstGeom prst="roundRect">
            <a:avLst>
              <a:gd name="adj" fmla="val 13333"/>
            </a:avLst>
          </a:prstGeom>
          <a:solidFill>
            <a:srgbClr val="312140"/>
          </a:solidFill>
          <a:ln/>
        </p:spPr>
        <p:txBody>
          <a:bodyPr/>
          <a:lstStyle/>
          <a:p>
            <a:endParaRPr lang="en-IN"/>
          </a:p>
        </p:txBody>
      </p:sp>
      <p:sp>
        <p:nvSpPr>
          <p:cNvPr id="16" name="Text 13"/>
          <p:cNvSpPr/>
          <p:nvPr/>
        </p:nvSpPr>
        <p:spPr>
          <a:xfrm>
            <a:off x="9388554" y="3368040"/>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7" name="Text 14"/>
          <p:cNvSpPr/>
          <p:nvPr/>
        </p:nvSpPr>
        <p:spPr>
          <a:xfrm>
            <a:off x="9944576" y="3402687"/>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Cloud computing</a:t>
            </a:r>
            <a:endParaRPr lang="en-US" sz="2187" dirty="0"/>
          </a:p>
        </p:txBody>
      </p:sp>
      <p:sp>
        <p:nvSpPr>
          <p:cNvPr id="18" name="Text 15"/>
          <p:cNvSpPr/>
          <p:nvPr/>
        </p:nvSpPr>
        <p:spPr>
          <a:xfrm>
            <a:off x="9944576" y="3972044"/>
            <a:ext cx="2647950" cy="2132409"/>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Introduce cloud computing technology that enables the notice board to automatically sync with your content management library.</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4" name="Text 2"/>
          <p:cNvSpPr/>
          <p:nvPr/>
        </p:nvSpPr>
        <p:spPr>
          <a:xfrm>
            <a:off x="6319599" y="2712482"/>
            <a:ext cx="444388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Conclusion</a:t>
            </a:r>
            <a:endParaRPr lang="en-US" sz="4374" dirty="0"/>
          </a:p>
        </p:txBody>
      </p:sp>
      <p:sp>
        <p:nvSpPr>
          <p:cNvPr id="5" name="Text 3"/>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 smart LED notice board with WiFi module offers a sleek and modern solution that increases efficiency, improves communication, and helps businesses and schools stay organized. From retail to education to corporate environments, this technology has endless applications and evolving possibilities to fit your specific needs.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846</Words>
  <Application>Microsoft Office PowerPoint</Application>
  <PresentationFormat>Custom</PresentationFormat>
  <Paragraphs>110</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Fira Sans</vt:lpstr>
      <vt:lpstr>Inconsolata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chetan harsha lekkala</cp:lastModifiedBy>
  <cp:revision>2</cp:revision>
  <dcterms:created xsi:type="dcterms:W3CDTF">2023-10-13T15:45:49Z</dcterms:created>
  <dcterms:modified xsi:type="dcterms:W3CDTF">2023-10-13T16:15:42Z</dcterms:modified>
</cp:coreProperties>
</file>